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gSKc1KZMVRYk2ljaUA7lvLmy92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faSlabOne-regular.fntdata"/><Relationship Id="rId50" Type="http://schemas.openxmlformats.org/officeDocument/2006/relationships/font" Target="fonts/Roboto-bold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3aaac833f_2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3aaac833f_2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3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8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0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0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1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2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2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3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3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3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4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4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4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4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4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4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6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6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36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3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3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0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40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file/d/1zVWGmEblLa8CyA-OnucmXQn2yivoCaA1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xPZbLpDj71ELdHUd_NtKyDOUGr-6ezE9?usp=sharing" TargetMode="External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hyperlink" Target="https://colab.research.google.com/drive/1xPZbLpDj71ELdHUd_NtKyDOUGr-6ezE9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cikit-learn.org/stable/modules/classes.html#module-sklearn.preprocess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cikit-learn.org/stable/modules/preprocessing.html#preprocessing-categorical-featur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I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No Supervisado</a:t>
            </a:r>
            <a:endParaRPr b="0" i="0" sz="2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 y su aplicaciones</a:t>
            </a:r>
            <a:endParaRPr b="0" i="0" sz="2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Laura Alonso Alemany y 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Georgina Flesia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0" i="0" sz="2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363aaac833f_27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 Euclídea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762000" y="1326775"/>
            <a:ext cx="7100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b="0" i="1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b="0" i="1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)=[(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)’(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="0" baseline="30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b="0" i="1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	=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[(x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="0" baseline="30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="0" baseline="30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+...+(x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="0" baseline="30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="0" baseline="3000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b="0" i="1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=(2,2,1)</a:t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=(1,2,1)</a:t>
            </a:r>
            <a:endParaRPr b="0" i="1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=(8,8,4)</a:t>
            </a:r>
            <a:endParaRPr b="0" i="1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)=1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=[(2-1)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(2-2)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+(1-1)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b="0" i="1" sz="1800" u="none" cap="none" strike="noStrike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b="0" i="1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b="0" i="1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)=9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=[(8-2)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(8-2)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+(4-1)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b="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="0" baseline="30000" i="1" lang="en-US" sz="1800" u="none" cap="none" strike="noStrike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b="0" i="1" sz="1800" u="none" cap="none" strike="noStrike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275" y="1175650"/>
            <a:ext cx="6122125" cy="3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1225925" y="1090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2"/>
          <p:cNvPicPr preferRelativeResize="0"/>
          <p:nvPr/>
        </p:nvPicPr>
        <p:blipFill rotWithShape="1">
          <a:blip r:embed="rId3">
            <a:alphaModFix/>
          </a:blip>
          <a:srcRect b="0" l="0" r="0" t="8500"/>
          <a:stretch/>
        </p:blipFill>
        <p:spPr>
          <a:xfrm>
            <a:off x="1431550" y="1413800"/>
            <a:ext cx="6351023" cy="3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/>
          <p:nvPr/>
        </p:nvSpPr>
        <p:spPr>
          <a:xfrm>
            <a:off x="7338250" y="4416400"/>
            <a:ext cx="713700" cy="5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425" y="1088985"/>
            <a:ext cx="6349220" cy="382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325" y="1092250"/>
            <a:ext cx="6270546" cy="39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discretos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725" y="1017350"/>
            <a:ext cx="5805762" cy="4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5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1552725" y="1017350"/>
            <a:ext cx="5274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525" y="1069700"/>
            <a:ext cx="5960552" cy="3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 vs Distancia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¿Cuál es la diferencia?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Algoritmos de  clustering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k-Medias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PAM/CLARA/CLARANS</a:t>
            </a:r>
            <a:b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Mezcla de gaussianas (GMM) , MeanShift</a:t>
            </a:r>
            <a:b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Optics, DenClue</a:t>
            </a:r>
            <a:b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jerárquico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Ward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Diana/Agnes, BIRCH, CURE, Chameleon, ROCK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437250" y="2348400"/>
            <a:ext cx="8520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54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Conglomerados</a:t>
            </a:r>
            <a:endParaRPr b="0" i="0" sz="54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““</a:t>
            </a:r>
            <a:r>
              <a:rPr b="0" i="0" lang="en-US" sz="5400" u="none" cap="none" strike="sng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Clasificación</a:t>
            </a:r>
            <a:r>
              <a:rPr b="0" i="0" lang="en-US" sz="5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”” NO supervisada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200" y="881075"/>
            <a:ext cx="7400126" cy="41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/>
          <p:nvPr/>
        </p:nvSpPr>
        <p:spPr>
          <a:xfrm>
            <a:off x="2989400" y="203050"/>
            <a:ext cx="5700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Particiona usando distancia a k centroides (k-medias)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1" i="0" sz="19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311750" y="1457149"/>
            <a:ext cx="8520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b="0" i="0" lang="en-US" sz="165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</a:t>
            </a:r>
            <a:r>
              <a:rPr b="1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bandwidth 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debe ser fijado a priori, le define un entorno de influencia o cercanía a cada dato y media móvil.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se define inicializado con cada dato, considera el entorno de cercanía de este y calcula la media de los datos de ese entorno, el dato se </a:t>
            </a:r>
            <a:r>
              <a:rPr b="0" i="0" lang="en-US" sz="1800" u="sng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cambia por esa media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se repite el algoritmo de forma iterativa hasta converger.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2425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parámetro  también se utiliza para definir un kernel de densidad</a:t>
            </a:r>
            <a:endParaRPr b="0" i="0" sz="1800" u="none" cap="none" strike="noStrike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Intuitivamente se suman esas densidades y se encuentran los centros o regiones más densos y la cantidad de estas. </a:t>
            </a:r>
            <a:endParaRPr b="0" i="0" sz="1800" u="none" cap="none" strike="noStrike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150" y="1017350"/>
            <a:ext cx="5613058" cy="39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850" y="1076875"/>
            <a:ext cx="5663670" cy="3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b="0" i="0" lang="en-US" sz="165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 bandwidth fijado a priori.</a:t>
            </a:r>
            <a:endParaRPr b="0" i="0" sz="1800" u="none" cap="none" strike="noStrike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Puede ser estimado utilizando la teoría no paramétrica, dependiendo de que kernel se use.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automático 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(No tiene sentido usar medidas de bondad de ajuste BIC o AIC pues no se está fijando un modelo paramétrico)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Notebook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Segunda Notebook de trabajo</a:t>
            </a:r>
            <a:endParaRPr b="0" i="0" sz="1800" u="none" cap="none" strike="noStrike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1905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/>
          <p:nvPr/>
        </p:nvSpPr>
        <p:spPr>
          <a:xfrm>
            <a:off x="311750" y="1533350"/>
            <a:ext cx="88323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b="0" i="0" lang="en-US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b="0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b="0" i="0" lang="en-US" sz="1800" u="sng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b="0" i="0" lang="en-US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b="0" i="0" sz="18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b="0" i="0" lang="en-US" sz="18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b="0" i="0" lang="en-US" sz="1800" u="sng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b="0" i="0" sz="1800" u="sng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b="0" i="0" lang="en-US" sz="1800" u="sng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b="0" i="0" lang="en-US" sz="1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Visualización, Medidas y relevancia: utilidad o impacto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Hay </a:t>
            </a:r>
            <a:r>
              <a:rPr b="0" i="0" lang="en-US" sz="1800" u="sng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 parámetros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algoritmo: </a:t>
            </a:r>
            <a:r>
              <a:rPr b="1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min_samples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1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donde min_samples son los datos mínimos requeridos en un entorno de radio eps, los cuales definen la noción de zona densa.</a:t>
            </a:r>
            <a:endParaRPr b="0" i="0" sz="1800" u="none" cap="none" strike="noStrike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 de puntos de núcleo cercanos unos con otros, junto a un conjunto de puntos no núcleo que están cercanos a algún punto de núcleo.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</a:t>
            </a:r>
            <a:r>
              <a:rPr b="0" i="0" lang="en-US" sz="1800" u="sng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empieza con una muestra aleatoria</a:t>
            </a: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encuentra todos los puntos en el entorno de radio eps. 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el número de puntos es mayor a min_number se etiqueta ese punto como un punto de núcleo, si no es un punto outlier.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325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núcleo de cluster. Se realiza el mismo procedimiento para cada uno de ellos, cambiando a punto con su etiqueta y agregando nuevos puntos, o marcando outliers.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más puntos en un entorno eps de cada punto del cluster, se salta a otro punto aleatoriamente y se continúa hasta que todo punto es bien un punto de cluster o un outlier.</a:t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/>
          <p:nvPr/>
        </p:nvSpPr>
        <p:spPr>
          <a:xfrm>
            <a:off x="311760" y="44835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u="sng">
                <a:solidFill>
                  <a:schemeClr val="hlink"/>
                </a:solidFill>
                <a:latin typeface="Alfa Slab One"/>
                <a:ea typeface="Alfa Slab One"/>
                <a:cs typeface="Alfa Slab One"/>
                <a:sym typeface="Alfa Slab One"/>
                <a:hlinkClick r:id="rId3"/>
              </a:rPr>
              <a:t>Ejemplos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175" y="100263"/>
            <a:ext cx="5097926" cy="494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/>
        </p:nvSpPr>
        <p:spPr>
          <a:xfrm>
            <a:off x="494025" y="377250"/>
            <a:ext cx="27216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Comparamos el desempeño de los algoritmos en </a:t>
            </a:r>
            <a:endParaRPr b="0" i="0" sz="14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6 datasets simulados</a:t>
            </a:r>
            <a:endParaRPr b="0" i="0" sz="14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4" name="Google Shape;414;p34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5" name="Google Shape;415;p34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6" name="Google Shape;416;p34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7" name="Google Shape;417;p34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8" name="Google Shape;418;p34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19" name="Google Shape;419;p34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0" name="Google Shape;420;p34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1" name="Google Shape;421;p34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2" name="Google Shape;422;p34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3" name="Google Shape;423;p34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4" name="Google Shape;424;p34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5" name="Google Shape;425;p34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6" name="Google Shape;426;p34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7" name="Google Shape;427;p34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8" name="Google Shape;428;p34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29" name="Google Shape;429;p34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0" name="Google Shape;430;p34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1" name="Google Shape;431;p34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2" name="Google Shape;432;p34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3" name="Google Shape;433;p34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4" name="Google Shape;434;p34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5" name="Google Shape;435;p34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6" name="Google Shape;436;p34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7" name="Google Shape;437;p34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47"/>
              </a:srgbClr>
            </a:outerShdw>
          </a:effectLst>
        </p:spPr>
      </p:sp>
      <p:sp>
        <p:nvSpPr>
          <p:cNvPr id="438" name="Google Shape;438;p34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00" y="188126"/>
            <a:ext cx="7851674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5"/>
          <p:cNvSpPr txBox="1"/>
          <p:nvPr/>
        </p:nvSpPr>
        <p:spPr>
          <a:xfrm rot="-5400000">
            <a:off x="-842050" y="2462125"/>
            <a:ext cx="24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Ejemplos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/>
        </p:nvSpPr>
        <p:spPr>
          <a:xfrm>
            <a:off x="159350" y="444950"/>
            <a:ext cx="883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o agrupamiento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Agrupar objetos semejantes, parecidos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n objetos o individuos en un espacio m-dimensional:</a:t>
            </a:r>
            <a:b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en R</a:t>
            </a:r>
            <a:r>
              <a:rPr b="0" baseline="3000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nxm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cada fila representa un objeto  (vector con m valores)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Salida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una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 conglomerados (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de objetos semejantes</a:t>
            </a:r>
            <a:b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(semejantes → cercanos en el espacio o similares)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minimiza la distancia entre los objetos de un mismo conglomerado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maximiza la distancia entre los objetos de distintos conglomerados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2095500" y="1140450"/>
            <a:ext cx="70485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650"/>
              <a:buFont typeface="Arial"/>
              <a:buChar char="●"/>
            </a:pPr>
            <a:r>
              <a:rPr b="0" i="0" lang="en-US" sz="165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Objetos de un mismo grupo son similares</a:t>
            </a:r>
            <a:endParaRPr b="0" i="0" sz="1650" u="none" cap="none" strike="noStrike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50"/>
              <a:buFont typeface="Arial"/>
              <a:buChar char="●"/>
            </a:pPr>
            <a:r>
              <a:rPr b="0" i="0" lang="en-US" sz="165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Objetos de distintos clusters son distantes o distintos</a:t>
            </a:r>
            <a:endParaRPr b="0" i="0" sz="1650" u="none" cap="none" strike="noStrike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50" y="1083850"/>
            <a:ext cx="637957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Mis Datos…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54983" l="0" r="0" t="0"/>
          <a:stretch/>
        </p:blipFill>
        <p:spPr>
          <a:xfrm>
            <a:off x="3171825" y="1211950"/>
            <a:ext cx="5638624" cy="1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6388900" y="3117075"/>
            <a:ext cx="2035800" cy="18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4">
            <a:alphaModFix/>
          </a:blip>
          <a:srcRect b="-2618" l="0" r="48843" t="2619"/>
          <a:stretch/>
        </p:blipFill>
        <p:spPr>
          <a:xfrm>
            <a:off x="162275" y="1658125"/>
            <a:ext cx="2752852" cy="2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 txBox="1"/>
          <p:nvPr/>
        </p:nvSpPr>
        <p:spPr>
          <a:xfrm>
            <a:off x="2686525" y="3227500"/>
            <a:ext cx="63942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es el espacio? ¿Cómo represento mis problemas?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calcula la distancia (semejanza)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atributos continuos: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evitar que unas variables dominen sobre otras los valores de los atributos se escalan o estandarizan a priori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1" i="0" lang="en-US" sz="1600" u="none" cap="none" strike="noStrike">
                <a:solidFill>
                  <a:srgbClr val="2878A2"/>
                </a:solidFill>
                <a:highlight>
                  <a:srgbClr val="BED4EB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sklearn.preprocessing</a:t>
            </a:r>
            <a:r>
              <a:rPr b="0" i="0" lang="en-US" sz="1700" u="none" cap="none" strike="noStrike">
                <a:solidFill>
                  <a:srgbClr val="212529"/>
                </a:solidFill>
                <a:highlight>
                  <a:srgbClr val="BED4EB"/>
                </a:highlight>
                <a:latin typeface="Roboto"/>
                <a:ea typeface="Roboto"/>
                <a:cs typeface="Roboto"/>
                <a:sym typeface="Roboto"/>
              </a:rPr>
              <a:t>: Preprocessing and Normalization</a:t>
            </a:r>
            <a:endParaRPr b="0" i="0" sz="1700" u="none" cap="none" strike="noStrike">
              <a:solidFill>
                <a:srgbClr val="212529"/>
              </a:solidFill>
              <a:highlight>
                <a:srgbClr val="BED4E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StandarScaler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z-score), c/variable o columna de media 0 y varianza 1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MinMaxScaler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por variable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algunas aplicaciones conviene normalizar por fila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normalize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(por defecto por  fila, c/vector de norma 1, unitario)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Notar que estamos haciendo una transformación de los datos-&gt; Embedding ! Eh??!!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categoricos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8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encoding mediante transformaciones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https://scikit-learn.org/stable/modules/preprocessing.html#preprocessing-categorical-features</a:t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de los datos-&gt; Embedding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numéricos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Manhattan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mahalanobis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“distancia” del Coseno → primero normalizado por longitud de cada vector/fila,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Similitud del coseno: considera el producto punto entre vectores, es alta cuando están alineados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